
<file path=[Content_Types].xml><?xml version="1.0" encoding="utf-8"?>
<Types xmlns="http://schemas.openxmlformats.org/package/2006/content-types">
  <Default Extension="jpeg" ContentType="image/jpeg"/>
  <Default Extension="JPG" ContentType="image/.jpg"/>
  <Default Extension="emf" ContentType="image/x-emf"/>
  <Default Extension="png" ContentType="image/png"/>
  <Default Extension="gif" ContentType="image/gif"/>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4"/>
  </p:notesMasterIdLst>
  <p:sldIdLst>
    <p:sldId id="256" r:id="rId3"/>
    <p:sldId id="257" r:id="rId5"/>
    <p:sldId id="258" r:id="rId6"/>
    <p:sldId id="259" r:id="rId7"/>
    <p:sldId id="260" r:id="rId8"/>
  </p:sldIdLst>
  <p:sldSz cx="12192000" cy="6858000"/>
  <p:notesSz cx="6858000" cy="9144000"/>
  <p:custDataLst>
    <p:tags r:id="rId1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77438" autoAdjust="0"/>
  </p:normalViewPr>
  <p:slideViewPr>
    <p:cSldViewPr snapToGrid="0">
      <p:cViewPr varScale="1">
        <p:scale>
          <a:sx n="88" d="100"/>
          <a:sy n="88" d="100"/>
        </p:scale>
        <p:origin x="696"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presProps" Target="presProps.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2" Type="http://schemas.openxmlformats.org/officeDocument/2006/relationships/tags" Target="tags/tag1.xml"/><Relationship Id="rId11" Type="http://schemas.openxmlformats.org/officeDocument/2006/relationships/tableStyles" Target="tableStyles.xml"/><Relationship Id="rId10" Type="http://schemas.openxmlformats.org/officeDocument/2006/relationships/viewProps" Target="viewProps.xml"/><Relationship Id="rId1" Type="http://schemas.openxmlformats.org/officeDocument/2006/relationships/slideMaster" Target="slideMasters/slideMaster1.xml"/></Relationships>
</file>

<file path=ppt/media/>
</file>

<file path=ppt/media/image2.jpeg>
</file>

<file path=ppt/media/image3.png>
</file>

<file path=ppt/media/image4.GIF>
</file>

<file path=ppt/media/image5.png>
</file>

<file path=ppt/media/image6.jpeg>
</file>

<file path=ppt/media/image7.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946166-66DE-5247-9DBF-F6208CD276A4}" type="datetimeFigureOut">
              <a:rPr/>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871F62A-1E0F-014A-BE6B-2696F475EF74}" type="slidenum">
              <a:rPr/>
            </a:fld>
            <a:endParaRPr kumimoji="1"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a:solidFill>
                  <a:schemeClr val="tx1"/>
                </a:solidFill>
                <a:effectLst/>
                <a:latin typeface="+mn-lt"/>
                <a:ea typeface="+mn-ea"/>
                <a:cs typeface="+mn-cs"/>
              </a:rPr>
              <a:t>Dear colleagues, first of all, I </a:t>
            </a:r>
            <a:r>
              <a:rPr lang="en-US" altLang="zh-CN" sz="1200" kern="1200" dirty="0" err="1">
                <a:solidFill>
                  <a:schemeClr val="tx1"/>
                </a:solidFill>
                <a:effectLst/>
                <a:latin typeface="+mn-lt"/>
                <a:ea typeface="+mn-ea"/>
                <a:cs typeface="+mn-cs"/>
              </a:rPr>
              <a:t>woul</a:t>
            </a:r>
            <a:r>
              <a:rPr lang="en-US" altLang="zh-CN" sz="1200" kern="1200" dirty="0">
                <a:solidFill>
                  <a:schemeClr val="tx1"/>
                </a:solidFill>
                <a:effectLst/>
                <a:latin typeface="+mn-lt"/>
                <a:ea typeface="+mn-ea"/>
                <a:cs typeface="+mn-cs"/>
              </a:rPr>
              <a:t> d like to thank our Chairman and our generous host for providing many professionals from all over the world with such a pleasant atmosphere to meet, exchange views, and share thoughts and findings. My talk will last about 2 minutes and I'd ask you to save your question for the Q&amp;A section of this meeting.</a:t>
            </a:r>
            <a:endParaRPr lang="zh-CN" altLang="zh-CN" sz="1200" kern="1200" dirty="0">
              <a:solidFill>
                <a:schemeClr val="tx1"/>
              </a:solidFill>
              <a:effectLst/>
              <a:latin typeface="+mn-lt"/>
              <a:ea typeface="+mn-ea"/>
              <a:cs typeface="+mn-cs"/>
            </a:endParaRPr>
          </a:p>
          <a:p>
            <a:endParaRPr lang="en-US" altLang="zh-CN" sz="1200" kern="1200" dirty="0">
              <a:solidFill>
                <a:schemeClr val="tx1"/>
              </a:solidFill>
              <a:effectLst/>
              <a:latin typeface="+mn-lt"/>
              <a:ea typeface="+mn-ea"/>
              <a:cs typeface="+mn-cs"/>
            </a:endParaRPr>
          </a:p>
          <a:p>
            <a:r>
              <a:rPr lang="en-US" altLang="zh-CN" sz="1200" kern="1200" dirty="0">
                <a:solidFill>
                  <a:schemeClr val="tx1"/>
                </a:solidFill>
                <a:effectLst/>
                <a:latin typeface="+mn-lt"/>
                <a:ea typeface="+mn-ea"/>
                <a:cs typeface="+mn-cs"/>
              </a:rPr>
              <a:t>Today, what I'd like to talk about is the virtual reality reconstruction technical, or I prefer to call it the bridge from the real world to the virtual world.</a:t>
            </a:r>
            <a:endParaRPr lang="zh-CN" altLang="en-US" dirty="0"/>
          </a:p>
        </p:txBody>
      </p:sp>
      <p:sp>
        <p:nvSpPr>
          <p:cNvPr id="4" name="灯片编号占位符 3"/>
          <p:cNvSpPr>
            <a:spLocks noGrp="1"/>
          </p:cNvSpPr>
          <p:nvPr>
            <p:ph type="sldNum" sz="quarter" idx="5"/>
          </p:nvPr>
        </p:nvSpPr>
        <p:spPr/>
        <p:txBody>
          <a:bodyPr/>
          <a:lstStyle/>
          <a:p>
            <a:fld id="{5871F62A-1E0F-014A-BE6B-2696F475EF74}" type="slidenum">
              <a:rPr lang="en-US" altLang="zh-CN" smtClean="0"/>
            </a:fld>
            <a:endParaRPr kumimoji="1"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1200" kern="1200" dirty="0">
                <a:solidFill>
                  <a:schemeClr val="tx1"/>
                </a:solidFill>
                <a:effectLst/>
                <a:latin typeface="+mn-lt"/>
                <a:ea typeface="+mn-ea"/>
                <a:cs typeface="+mn-cs"/>
              </a:rPr>
              <a:t>The fundamental goal of virtual reality reconstruction technology is to map everything in the real world to the virtual world. Imagine how cool it is that you can easily do things that are difficult to do in the real world. You can enjoy countless streams and waterfalls, visit famous relics, or communicate with people thousands of miles away in a virtual space just at home.</a:t>
            </a:r>
            <a:endParaRPr lang="zh-CN" altLang="zh-CN" sz="1200" kern="1200" dirty="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5"/>
          </p:nvPr>
        </p:nvSpPr>
        <p:spPr/>
        <p:txBody>
          <a:bodyPr/>
          <a:lstStyle/>
          <a:p>
            <a:fld id="{5871F62A-1E0F-014A-BE6B-2696F475EF74}" type="slidenum">
              <a:rPr lang="en-US" altLang="zh-CN" smtClean="0"/>
            </a:fld>
            <a:endParaRPr kumimoji="1"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1200" kern="1200" dirty="0">
                <a:solidFill>
                  <a:schemeClr val="tx1"/>
                </a:solidFill>
                <a:effectLst/>
                <a:latin typeface="+mn-lt"/>
                <a:ea typeface="+mn-ea"/>
                <a:cs typeface="+mn-cs"/>
              </a:rPr>
              <a:t>Today, reconstruction technology has been developed to a certain extent. We can reconstruct the scene just using the camera in your cell phone. Also we can reconstruct a fairly realistic three-dimensional avatar for specific persons just using one of their pictures. </a:t>
            </a:r>
            <a:r>
              <a:rPr lang="en-US" altLang="zh-CN" sz="1200" kern="1200" dirty="0" err="1">
                <a:solidFill>
                  <a:schemeClr val="tx1"/>
                </a:solidFill>
                <a:effectLst/>
                <a:latin typeface="+mn-lt"/>
                <a:ea typeface="+mn-ea"/>
                <a:cs typeface="+mn-cs"/>
              </a:rPr>
              <a:t>whats</a:t>
            </a:r>
            <a:r>
              <a:rPr lang="en-US" altLang="zh-CN" sz="1200" kern="1200" dirty="0">
                <a:solidFill>
                  <a:schemeClr val="tx1"/>
                </a:solidFill>
                <a:effectLst/>
                <a:latin typeface="+mn-lt"/>
                <a:ea typeface="+mn-ea"/>
                <a:cs typeface="+mn-cs"/>
              </a:rPr>
              <a:t> more, we can use the physics engine to simulate what will happen in real life.</a:t>
            </a:r>
            <a:endParaRPr lang="zh-CN" altLang="zh-CN" sz="1200" kern="1200" dirty="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5"/>
          </p:nvPr>
        </p:nvSpPr>
        <p:spPr/>
        <p:txBody>
          <a:bodyPr/>
          <a:lstStyle/>
          <a:p>
            <a:fld id="{5871F62A-1E0F-014A-BE6B-2696F475EF74}" type="slidenum">
              <a:rPr lang="en-US" altLang="zh-CN" smtClean="0"/>
            </a:fld>
            <a:endParaRPr kumimoji="1"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a:solidFill>
                  <a:schemeClr val="tx1"/>
                </a:solidFill>
                <a:effectLst/>
                <a:latin typeface="+mn-lt"/>
                <a:ea typeface="+mn-ea"/>
                <a:cs typeface="+mn-cs"/>
              </a:rPr>
              <a:t>In the future, the reconstruction from the physical world to the digital world will be faster, finer, and more accurate. I believe that the digital world will eventually become our second world, and all of us will be able to enjoy the fun of wandering in the digital ocean.</a:t>
            </a:r>
            <a:endParaRPr lang="zh-CN" altLang="en-US" dirty="0"/>
          </a:p>
        </p:txBody>
      </p:sp>
      <p:sp>
        <p:nvSpPr>
          <p:cNvPr id="4" name="灯片编号占位符 3"/>
          <p:cNvSpPr>
            <a:spLocks noGrp="1"/>
          </p:cNvSpPr>
          <p:nvPr>
            <p:ph type="sldNum" sz="quarter" idx="5"/>
          </p:nvPr>
        </p:nvSpPr>
        <p:spPr/>
        <p:txBody>
          <a:bodyPr/>
          <a:lstStyle/>
          <a:p>
            <a:fld id="{5871F62A-1E0F-014A-BE6B-2696F475EF74}" type="slidenum">
              <a:rPr lang="en-US" altLang="zh-CN" smtClean="0"/>
            </a:fld>
            <a:endParaRPr kumimoji="1"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1200" kern="1200" dirty="0">
                <a:solidFill>
                  <a:schemeClr val="tx1"/>
                </a:solidFill>
                <a:effectLst/>
                <a:latin typeface="+mn-lt"/>
                <a:ea typeface="+mn-ea"/>
                <a:cs typeface="+mn-cs"/>
              </a:rPr>
              <a:t>The themes I have dealt with can be boiled down as the goals, present situation, and future of virtual reality reconstruction technical. That's all for my talk. Thanks for your attention!</a:t>
            </a:r>
            <a:endParaRPr lang="zh-CN" altLang="zh-CN" sz="1200" kern="1200" dirty="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5"/>
          </p:nvPr>
        </p:nvSpPr>
        <p:spPr/>
        <p:txBody>
          <a:bodyPr/>
          <a:lstStyle/>
          <a:p>
            <a:fld id="{5871F62A-1E0F-014A-BE6B-2696F475EF74}" type="slidenum">
              <a:rPr lang="en-US" altLang="zh-CN" smtClean="0"/>
            </a:fld>
            <a:endParaRPr kumimoji="1"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843200"/>
            <a:ext cx="8676000" cy="2387600"/>
          </a:xfrm>
        </p:spPr>
        <p:txBody>
          <a:bodyPr anchor="b">
            <a:normAutofit/>
          </a:bodyPr>
          <a:lstStyle>
            <a:lvl1pPr algn="r">
              <a:defRPr sz="5400"/>
            </a:lvl1pPr>
          </a:lstStyle>
          <a:p>
            <a:r>
              <a:rPr kumimoji="1" lang="zh-CN" altLang="en-US"/>
              <a:t>单击此处编辑母版标题样式</a:t>
            </a:r>
            <a:endParaRPr kumimoji="1" lang="zh-CN" altLang="en-US"/>
          </a:p>
        </p:txBody>
      </p:sp>
      <p:sp>
        <p:nvSpPr>
          <p:cNvPr id="3" name="副标题 2"/>
          <p:cNvSpPr>
            <a:spLocks noGrp="1"/>
          </p:cNvSpPr>
          <p:nvPr>
            <p:ph type="subTitle" idx="1"/>
          </p:nvPr>
        </p:nvSpPr>
        <p:spPr>
          <a:xfrm>
            <a:off x="1524000" y="4323600"/>
            <a:ext cx="8676000" cy="936000"/>
          </a:xfrm>
        </p:spPr>
        <p:txBody>
          <a:bodyPr/>
          <a:lstStyle>
            <a:lvl1pPr marL="0" indent="0" algn="r">
              <a:buNone/>
              <a:defRPr sz="2400">
                <a:solidFill>
                  <a:schemeClr val="tx1">
                    <a:lumMod val="50000"/>
                    <a:lumOff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a:t>单击此处编辑母版副标题样式</a:t>
            </a:r>
            <a:endParaRPr kumimoji="1" lang="zh-CN" altLang="en-US"/>
          </a:p>
        </p:txBody>
      </p:sp>
      <p:sp>
        <p:nvSpPr>
          <p:cNvPr id="4" name="日期占位符 3"/>
          <p:cNvSpPr>
            <a:spLocks noGrp="1"/>
          </p:cNvSpPr>
          <p:nvPr>
            <p:ph type="dt" sz="half" idx="10"/>
          </p:nvPr>
        </p:nvSpPr>
        <p:spPr/>
        <p:txBody>
          <a:bodyPr/>
          <a:lstStyle/>
          <a:p>
            <a:fld id="{94A3F61A-037A-4448-90E1-7E023494B131}" type="datetime1">
              <a:rPr/>
            </a:fld>
            <a:endParaRPr kumimoji="1" lang="zh-CN" altLang="en-US"/>
          </a:p>
        </p:txBody>
      </p:sp>
      <p:sp>
        <p:nvSpPr>
          <p:cNvPr id="5" name="页脚占位符 4"/>
          <p:cNvSpPr>
            <a:spLocks noGrp="1"/>
          </p:cNvSpPr>
          <p:nvPr>
            <p:ph type="ftr" sz="quarter" idx="11"/>
          </p:nvPr>
        </p:nvSpPr>
        <p:spPr/>
        <p:txBody>
          <a:bodyPr/>
          <a:lstStyle/>
          <a:p>
            <a:r>
              <a:rPr kumimoji="1" lang="en-GB" altLang="zh-CN"/>
              <a:t>18th International Conference on Artificial Intelligence</a:t>
            </a:r>
            <a:endParaRPr kumimoji="1" lang="zh-CN" altLang="en-US"/>
          </a:p>
        </p:txBody>
      </p:sp>
      <p:sp>
        <p:nvSpPr>
          <p:cNvPr id="6" name="灯片编号占位符 5"/>
          <p:cNvSpPr>
            <a:spLocks noGrp="1"/>
          </p:cNvSpPr>
          <p:nvPr>
            <p:ph type="sldNum" sz="quarter" idx="12"/>
          </p:nvPr>
        </p:nvSpPr>
        <p:spPr/>
        <p:txBody>
          <a:bodyPr/>
          <a:lstStyle/>
          <a:p>
            <a:fld id="{D054094E-59FB-124A-8F04-8A25D233F3BE}" type="slidenum">
              <a:rPr/>
            </a:fld>
            <a:endParaRPr kumimoji="1"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endParaRPr kumimoji="1" lang="zh-CN" altLang="en-US"/>
          </a:p>
        </p:txBody>
      </p:sp>
      <p:sp>
        <p:nvSpPr>
          <p:cNvPr id="3" name="内容占位符 2"/>
          <p:cNvSpPr>
            <a:spLocks noGrp="1"/>
          </p:cNvSpPr>
          <p:nvPr>
            <p:ph idx="1" hasCustomPrompt="1"/>
          </p:nvPr>
        </p:nvSpPr>
        <p:spPr/>
        <p:txBody>
          <a:bodyPr/>
          <a:lstStyle/>
          <a:p>
            <a:pPr lvl="0"/>
            <a:r>
              <a:rPr kumimoji="1" lang="zh-CN" altLang="en-US"/>
              <a:t>编辑母版文本样式</a:t>
            </a:r>
            <a:endParaRPr kumimoji="1" lang="zh-CN" altLang="en-US"/>
          </a:p>
          <a:p>
            <a:pPr lvl="1"/>
            <a:r>
              <a:rPr kumimoji="1" lang="zh-CN" altLang="en-US"/>
              <a:t>第二级</a:t>
            </a:r>
            <a:endParaRPr kumimoji="1" lang="zh-CN" altLang="en-US"/>
          </a:p>
          <a:p>
            <a:pPr lvl="2"/>
            <a:r>
              <a:rPr kumimoji="1" lang="zh-CN" altLang="en-US"/>
              <a:t>第三级</a:t>
            </a:r>
            <a:endParaRPr kumimoji="1" lang="zh-CN" altLang="en-US"/>
          </a:p>
          <a:p>
            <a:pPr lvl="3"/>
            <a:r>
              <a:rPr kumimoji="1" lang="zh-CN" altLang="en-US"/>
              <a:t>第四级</a:t>
            </a:r>
            <a:endParaRPr kumimoji="1" lang="zh-CN" altLang="en-US"/>
          </a:p>
          <a:p>
            <a:pPr lvl="4"/>
            <a:r>
              <a:rPr kumimoji="1" lang="zh-CN" altLang="en-US"/>
              <a:t>第五级</a:t>
            </a:r>
            <a:endParaRPr kumimoji="1" lang="zh-CN" altLang="en-US"/>
          </a:p>
        </p:txBody>
      </p:sp>
      <p:sp>
        <p:nvSpPr>
          <p:cNvPr id="4" name="日期占位符 3"/>
          <p:cNvSpPr>
            <a:spLocks noGrp="1"/>
          </p:cNvSpPr>
          <p:nvPr>
            <p:ph type="dt" sz="half" idx="10"/>
          </p:nvPr>
        </p:nvSpPr>
        <p:spPr/>
        <p:txBody>
          <a:bodyPr/>
          <a:lstStyle/>
          <a:p>
            <a:fld id="{911DF3B1-A3FB-A345-99E5-63E9E42DE470}" type="datetime1">
              <a:rPr/>
            </a:fld>
            <a:endParaRPr kumimoji="1" lang="zh-CN" altLang="en-US"/>
          </a:p>
        </p:txBody>
      </p:sp>
      <p:sp>
        <p:nvSpPr>
          <p:cNvPr id="5" name="页脚占位符 4"/>
          <p:cNvSpPr>
            <a:spLocks noGrp="1"/>
          </p:cNvSpPr>
          <p:nvPr>
            <p:ph type="ftr" sz="quarter" idx="11"/>
          </p:nvPr>
        </p:nvSpPr>
        <p:spPr/>
        <p:txBody>
          <a:bodyPr/>
          <a:lstStyle/>
          <a:p>
            <a:r>
              <a:rPr kumimoji="1" lang="en-GB" altLang="zh-CN"/>
              <a:t>18th International Conference on Artificial Intelligence</a:t>
            </a:r>
            <a:endParaRPr kumimoji="1" lang="zh-CN" altLang="en-US"/>
          </a:p>
        </p:txBody>
      </p:sp>
      <p:sp>
        <p:nvSpPr>
          <p:cNvPr id="6" name="灯片编号占位符 5"/>
          <p:cNvSpPr>
            <a:spLocks noGrp="1"/>
          </p:cNvSpPr>
          <p:nvPr>
            <p:ph type="sldNum" sz="quarter" idx="12"/>
          </p:nvPr>
        </p:nvSpPr>
        <p:spPr/>
        <p:txBody>
          <a:bodyPr/>
          <a:lstStyle/>
          <a:p>
            <a:fld id="{D054094E-59FB-124A-8F04-8A25D233F3BE}" type="slidenum">
              <a:rPr/>
            </a:fld>
            <a:endParaRPr kumimoji="1" lang="zh-CN" altLang="en-US"/>
          </a:p>
        </p:txBody>
      </p:sp>
      <p:cxnSp>
        <p:nvCxnSpPr>
          <p:cNvPr id="7" name="直线连接符 6"/>
          <p:cNvCxnSpPr/>
          <p:nvPr userDrawn="1"/>
        </p:nvCxnSpPr>
        <p:spPr>
          <a:xfrm>
            <a:off x="838800" y="1260000"/>
            <a:ext cx="9360000" cy="0"/>
          </a:xfrm>
          <a:prstGeom prst="line">
            <a:avLst/>
          </a:prstGeom>
          <a:ln w="12700">
            <a:solidFill>
              <a:schemeClr val="tx1">
                <a:lumMod val="50000"/>
                <a:lumOff val="50000"/>
              </a:schemeClr>
            </a:solidFill>
          </a:ln>
        </p:spPr>
        <p:style>
          <a:lnRef idx="1">
            <a:schemeClr val="dk1"/>
          </a:lnRef>
          <a:fillRef idx="0">
            <a:schemeClr val="dk1"/>
          </a:fillRef>
          <a:effectRef idx="0">
            <a:schemeClr val="dk1"/>
          </a:effectRef>
          <a:fontRef idx="minor">
            <a:schemeClr val="tx1"/>
          </a:fontRef>
        </p:style>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9367200" cy="2852737"/>
          </a:xfrm>
        </p:spPr>
        <p:txBody>
          <a:bodyPr anchor="b">
            <a:normAutofit/>
          </a:bodyPr>
          <a:lstStyle>
            <a:lvl1pPr algn="r">
              <a:defRPr sz="4800"/>
            </a:lvl1pPr>
          </a:lstStyle>
          <a:p>
            <a:r>
              <a:rPr kumimoji="1" lang="zh-CN" altLang="en-US"/>
              <a:t>单击此处编辑母版标题样式</a:t>
            </a:r>
            <a:endParaRPr kumimoji="1" lang="zh-CN" altLang="en-US"/>
          </a:p>
        </p:txBody>
      </p:sp>
      <p:sp>
        <p:nvSpPr>
          <p:cNvPr id="3" name="文本占位符 2"/>
          <p:cNvSpPr>
            <a:spLocks noGrp="1"/>
          </p:cNvSpPr>
          <p:nvPr>
            <p:ph type="body" idx="1" hasCustomPrompt="1"/>
          </p:nvPr>
        </p:nvSpPr>
        <p:spPr>
          <a:xfrm>
            <a:off x="831850" y="4589463"/>
            <a:ext cx="9367200" cy="1500187"/>
          </a:xfrm>
        </p:spPr>
        <p:txBody>
          <a:bodyPr/>
          <a:lstStyle>
            <a:lvl1pPr marL="0" indent="0" algn="r">
              <a:buNone/>
              <a:defRPr sz="2400">
                <a:solidFill>
                  <a:schemeClr val="tx1">
                    <a:lumMod val="50000"/>
                    <a:lumOff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a:t>编辑母版文本样式</a:t>
            </a:r>
            <a:endParaRPr kumimoji="1" lang="zh-CN" altLang="en-US"/>
          </a:p>
        </p:txBody>
      </p:sp>
      <p:sp>
        <p:nvSpPr>
          <p:cNvPr id="4" name="日期占位符 3"/>
          <p:cNvSpPr>
            <a:spLocks noGrp="1"/>
          </p:cNvSpPr>
          <p:nvPr>
            <p:ph type="dt" sz="half" idx="10"/>
          </p:nvPr>
        </p:nvSpPr>
        <p:spPr/>
        <p:txBody>
          <a:bodyPr/>
          <a:lstStyle/>
          <a:p>
            <a:fld id="{73DD511D-9592-8040-9ADC-B1F0E17C36BC}" type="datetime1">
              <a:rPr/>
            </a:fld>
            <a:endParaRPr kumimoji="1" lang="zh-CN" altLang="en-US"/>
          </a:p>
        </p:txBody>
      </p:sp>
      <p:sp>
        <p:nvSpPr>
          <p:cNvPr id="5" name="页脚占位符 4"/>
          <p:cNvSpPr>
            <a:spLocks noGrp="1"/>
          </p:cNvSpPr>
          <p:nvPr>
            <p:ph type="ftr" sz="quarter" idx="11"/>
          </p:nvPr>
        </p:nvSpPr>
        <p:spPr/>
        <p:txBody>
          <a:bodyPr/>
          <a:lstStyle/>
          <a:p>
            <a:r>
              <a:rPr kumimoji="1" lang="en-GB" altLang="zh-CN"/>
              <a:t>18th International Conference on Artificial Intelligence</a:t>
            </a:r>
            <a:endParaRPr kumimoji="1" lang="zh-CN" altLang="en-US"/>
          </a:p>
        </p:txBody>
      </p:sp>
      <p:sp>
        <p:nvSpPr>
          <p:cNvPr id="6" name="灯片编号占位符 5"/>
          <p:cNvSpPr>
            <a:spLocks noGrp="1"/>
          </p:cNvSpPr>
          <p:nvPr>
            <p:ph type="sldNum" sz="quarter" idx="12"/>
          </p:nvPr>
        </p:nvSpPr>
        <p:spPr/>
        <p:txBody>
          <a:bodyPr/>
          <a:lstStyle/>
          <a:p>
            <a:fld id="{D054094E-59FB-124A-8F04-8A25D233F3BE}" type="slidenum">
              <a:rPr/>
            </a:fld>
            <a:endParaRPr kumimoji="1"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endParaRPr kumimoji="1" lang="zh-CN" altLang="en-US"/>
          </a:p>
        </p:txBody>
      </p:sp>
      <p:sp>
        <p:nvSpPr>
          <p:cNvPr id="3" name="日期占位符 2"/>
          <p:cNvSpPr>
            <a:spLocks noGrp="1"/>
          </p:cNvSpPr>
          <p:nvPr>
            <p:ph type="dt" sz="half" idx="10"/>
          </p:nvPr>
        </p:nvSpPr>
        <p:spPr/>
        <p:txBody>
          <a:bodyPr/>
          <a:lstStyle/>
          <a:p>
            <a:fld id="{6B70B7B7-4CF0-1C46-8F47-E109814EDD2A}" type="datetime1">
              <a:rPr/>
            </a:fld>
            <a:endParaRPr kumimoji="1" lang="zh-CN" altLang="en-US"/>
          </a:p>
        </p:txBody>
      </p:sp>
      <p:sp>
        <p:nvSpPr>
          <p:cNvPr id="4" name="页脚占位符 3"/>
          <p:cNvSpPr>
            <a:spLocks noGrp="1"/>
          </p:cNvSpPr>
          <p:nvPr>
            <p:ph type="ftr" sz="quarter" idx="11"/>
          </p:nvPr>
        </p:nvSpPr>
        <p:spPr/>
        <p:txBody>
          <a:bodyPr/>
          <a:lstStyle/>
          <a:p>
            <a:r>
              <a:rPr kumimoji="1" lang="en-GB" altLang="zh-CN"/>
              <a:t>18th International Conference on Artificial Intelligence</a:t>
            </a:r>
            <a:endParaRPr kumimoji="1" lang="zh-CN" altLang="en-US"/>
          </a:p>
        </p:txBody>
      </p:sp>
      <p:sp>
        <p:nvSpPr>
          <p:cNvPr id="5" name="灯片编号占位符 4"/>
          <p:cNvSpPr>
            <a:spLocks noGrp="1"/>
          </p:cNvSpPr>
          <p:nvPr>
            <p:ph type="sldNum" sz="quarter" idx="12"/>
          </p:nvPr>
        </p:nvSpPr>
        <p:spPr/>
        <p:txBody>
          <a:bodyPr/>
          <a:lstStyle/>
          <a:p>
            <a:fld id="{D054094E-59FB-124A-8F04-8A25D233F3BE}" type="slidenum">
              <a:rPr/>
            </a:fld>
            <a:endParaRPr kumimoji="1" lang="zh-CN" altLang="en-US"/>
          </a:p>
        </p:txBody>
      </p:sp>
      <p:cxnSp>
        <p:nvCxnSpPr>
          <p:cNvPr id="6" name="直线连接符 5"/>
          <p:cNvCxnSpPr/>
          <p:nvPr userDrawn="1"/>
        </p:nvCxnSpPr>
        <p:spPr>
          <a:xfrm>
            <a:off x="838800" y="1260000"/>
            <a:ext cx="9360000" cy="0"/>
          </a:xfrm>
          <a:prstGeom prst="line">
            <a:avLst/>
          </a:prstGeom>
          <a:ln w="12700">
            <a:solidFill>
              <a:schemeClr val="tx1">
                <a:lumMod val="50000"/>
                <a:lumOff val="50000"/>
              </a:schemeClr>
            </a:solidFill>
          </a:ln>
        </p:spPr>
        <p:style>
          <a:lnRef idx="1">
            <a:schemeClr val="dk1"/>
          </a:lnRef>
          <a:fillRef idx="0">
            <a:schemeClr val="dk1"/>
          </a:fillRef>
          <a:effectRef idx="0">
            <a:schemeClr val="dk1"/>
          </a:effectRef>
          <a:fontRef idx="minor">
            <a:schemeClr val="tx1"/>
          </a:fontRef>
        </p:style>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04D1632A-432E-D94E-994E-8438C88D2CCA}" type="datetime1">
              <a:rPr/>
            </a:fld>
            <a:endParaRPr kumimoji="1" lang="zh-CN" altLang="en-US"/>
          </a:p>
        </p:txBody>
      </p:sp>
      <p:sp>
        <p:nvSpPr>
          <p:cNvPr id="3" name="页脚占位符 2"/>
          <p:cNvSpPr>
            <a:spLocks noGrp="1"/>
          </p:cNvSpPr>
          <p:nvPr>
            <p:ph type="ftr" sz="quarter" idx="11"/>
          </p:nvPr>
        </p:nvSpPr>
        <p:spPr/>
        <p:txBody>
          <a:bodyPr/>
          <a:lstStyle/>
          <a:p>
            <a:r>
              <a:rPr kumimoji="1" lang="en-GB" altLang="zh-CN"/>
              <a:t>18th International Conference on Artificial Intelligence</a:t>
            </a:r>
            <a:endParaRPr kumimoji="1" lang="zh-CN" altLang="en-US"/>
          </a:p>
        </p:txBody>
      </p:sp>
      <p:sp>
        <p:nvSpPr>
          <p:cNvPr id="4" name="灯片编号占位符 3"/>
          <p:cNvSpPr>
            <a:spLocks noGrp="1"/>
          </p:cNvSpPr>
          <p:nvPr>
            <p:ph type="sldNum" sz="quarter" idx="12"/>
          </p:nvPr>
        </p:nvSpPr>
        <p:spPr/>
        <p:txBody>
          <a:bodyPr/>
          <a:lstStyle/>
          <a:p>
            <a:fld id="{D054094E-59FB-124A-8F04-8A25D233F3BE}" type="slidenum">
              <a:rPr/>
            </a:fld>
            <a:endParaRPr kumimoji="1"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7" Type="http://schemas.openxmlformats.org/officeDocument/2006/relationships/theme" Target="../theme/theme1.xml"/><Relationship Id="rId6" Type="http://schemas.openxmlformats.org/officeDocument/2006/relationships/image" Target="../media/image1.emf"/><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9360000" cy="864000"/>
          </a:xfrm>
          <a:prstGeom prst="rect">
            <a:avLst/>
          </a:prstGeom>
        </p:spPr>
        <p:txBody>
          <a:bodyPr vert="horz" lIns="91440" tIns="45720" rIns="91440" bIns="45720" rtlCol="0" anchor="ctr">
            <a:normAutofit/>
          </a:bodyPr>
          <a:lstStyle/>
          <a:p>
            <a:r>
              <a:rPr kumimoji="1" lang="zh-CN" altLang="en-US"/>
              <a:t>单击此处编辑母版标题样式</a:t>
            </a:r>
            <a:endParaRPr kumimoji="1" lang="zh-CN" altLang="en-US"/>
          </a:p>
        </p:txBody>
      </p:sp>
      <p:sp>
        <p:nvSpPr>
          <p:cNvPr id="3" name="文本占位符 2"/>
          <p:cNvSpPr>
            <a:spLocks noGrp="1"/>
          </p:cNvSpPr>
          <p:nvPr>
            <p:ph type="body" idx="1"/>
          </p:nvPr>
        </p:nvSpPr>
        <p:spPr>
          <a:xfrm>
            <a:off x="838200" y="1400400"/>
            <a:ext cx="9360000" cy="4777200"/>
          </a:xfrm>
          <a:prstGeom prst="rect">
            <a:avLst/>
          </a:prstGeom>
        </p:spPr>
        <p:txBody>
          <a:bodyPr vert="horz" lIns="91440" tIns="45720" rIns="91440" bIns="45720" rtlCol="0">
            <a:normAutofit/>
          </a:bodyPr>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1D37118-27AA-CF44-9903-670A82504986}" type="datetime1">
              <a:rPr/>
            </a:fld>
            <a:endParaRPr kumimoji="1"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kumimoji="1" lang="en-GB" altLang="zh-CN"/>
              <a:t>18th International Conference on Artificial Intelligence</a:t>
            </a:r>
            <a:endParaRPr kumimoji="1"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054094E-59FB-124A-8F04-8A25D233F3BE}" type="slidenum">
              <a:rPr/>
            </a:fld>
            <a:endParaRPr kumimoji="1" lang="zh-CN" altLang="en-US"/>
          </a:p>
        </p:txBody>
      </p:sp>
      <p:pic>
        <p:nvPicPr>
          <p:cNvPr id="11" name="图片 10"/>
          <p:cNvPicPr>
            <a:picLocks noChangeAspect="1"/>
          </p:cNvPicPr>
          <p:nvPr userDrawn="1"/>
        </p:nvPicPr>
        <p:blipFill>
          <a:blip r:embed="rId6"/>
          <a:stretch>
            <a:fillRect/>
          </a:stretch>
        </p:blipFill>
        <p:spPr>
          <a:xfrm>
            <a:off x="10198200" y="259276"/>
            <a:ext cx="1800000" cy="1075697"/>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hf sldNum="0" hdr="0" dt="0"/>
  <p:txStyles>
    <p:titleStyle>
      <a:lvl1pPr algn="l" defTabSz="914400" rtl="0" eaLnBrk="1" latinLnBrk="0" hangingPunct="1">
        <a:lnSpc>
          <a:spcPct val="90000"/>
        </a:lnSpc>
        <a:spcBef>
          <a:spcPct val="0"/>
        </a:spcBef>
        <a:buNone/>
        <a:defRPr sz="4400" kern="1200">
          <a:solidFill>
            <a:schemeClr val="tx1">
              <a:lumMod val="75000"/>
              <a:lumOff val="25000"/>
            </a:schemeClr>
          </a:solidFill>
          <a:latin typeface="等线" panose="02010600030101010101" pitchFamily="2" charset="-122"/>
          <a:ea typeface="等线" panose="02010600030101010101" pitchFamily="2" charset="-122"/>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800" kern="1200">
          <a:solidFill>
            <a:schemeClr val="tx1">
              <a:lumMod val="75000"/>
              <a:lumOff val="25000"/>
            </a:schemeClr>
          </a:solidFill>
          <a:latin typeface="等线" panose="02010600030101010101" pitchFamily="2" charset="-122"/>
          <a:ea typeface="等线" panose="02010600030101010101" pitchFamily="2" charset="-122"/>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400" kern="1200">
          <a:solidFill>
            <a:schemeClr val="tx1">
              <a:lumMod val="75000"/>
              <a:lumOff val="25000"/>
            </a:schemeClr>
          </a:solidFill>
          <a:latin typeface="等线" panose="02010600030101010101" pitchFamily="2" charset="-122"/>
          <a:ea typeface="等线" panose="02010600030101010101" pitchFamily="2" charset="-122"/>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2000" kern="1200">
          <a:solidFill>
            <a:schemeClr val="tx1">
              <a:lumMod val="75000"/>
              <a:lumOff val="25000"/>
            </a:schemeClr>
          </a:solidFill>
          <a:latin typeface="等线" panose="02010600030101010101" pitchFamily="2" charset="-122"/>
          <a:ea typeface="等线" panose="02010600030101010101" pitchFamily="2" charset="-122"/>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800" kern="1200">
          <a:solidFill>
            <a:schemeClr val="tx1">
              <a:lumMod val="75000"/>
              <a:lumOff val="25000"/>
            </a:schemeClr>
          </a:solidFill>
          <a:latin typeface="等线" panose="02010600030101010101" pitchFamily="2" charset="-122"/>
          <a:ea typeface="等线" panose="02010600030101010101" pitchFamily="2" charset="-122"/>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800" kern="1200">
          <a:solidFill>
            <a:schemeClr val="tx1">
              <a:lumMod val="75000"/>
              <a:lumOff val="25000"/>
            </a:schemeClr>
          </a:solidFill>
          <a:latin typeface="等线" panose="02010600030101010101" pitchFamily="2" charset="-122"/>
          <a:ea typeface="等线" panose="02010600030101010101"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6" Type="http://schemas.openxmlformats.org/officeDocument/2006/relationships/notesSlide" Target="../notesSlides/notesSlide2.xml"/><Relationship Id="rId5" Type="http://schemas.openxmlformats.org/officeDocument/2006/relationships/slideLayout" Target="../slideLayouts/slideLayout2.xml"/><Relationship Id="rId4" Type="http://schemas.openxmlformats.org/officeDocument/2006/relationships/image" Target="../media/image3.png"/><Relationship Id="rId3" Type="http://schemas.microsoft.com/office/2007/relationships/media" Target="../media/media1.mp4"/><Relationship Id="rId2" Type="http://schemas.openxmlformats.org/officeDocument/2006/relationships/video" Target="NULL" TargetMode="External"/><Relationship Id="rId1" Type="http://schemas.openxmlformats.org/officeDocument/2006/relationships/image" Target="../media/image2.jpeg"/></Relationships>
</file>

<file path=ppt/slides/_rels/slide3.xml.rels><?xml version="1.0" encoding="UTF-8" standalone="yes"?>
<Relationships xmlns="http://schemas.openxmlformats.org/package/2006/relationships"><Relationship Id="rId6" Type="http://schemas.openxmlformats.org/officeDocument/2006/relationships/notesSlide" Target="../notesSlides/notesSlide3.xml"/><Relationship Id="rId5" Type="http://schemas.openxmlformats.org/officeDocument/2006/relationships/slideLayout" Target="../slideLayouts/slideLayout2.xml"/><Relationship Id="rId4" Type="http://schemas.openxmlformats.org/officeDocument/2006/relationships/image" Target="../media/image5.png"/><Relationship Id="rId3" Type="http://schemas.microsoft.com/office/2007/relationships/media" Target="../media/media1.mp4"/><Relationship Id="rId2" Type="http://schemas.openxmlformats.org/officeDocument/2006/relationships/video" Target="NULL" TargetMode="External"/><Relationship Id="rId1" Type="http://schemas.openxmlformats.org/officeDocument/2006/relationships/image" Target="../media/image4.GIF"/></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2.xml"/><Relationship Id="rId2" Type="http://schemas.openxmlformats.org/officeDocument/2006/relationships/image" Target="../media/image7.jpeg"/><Relationship Id="rId1" Type="http://schemas.openxmlformats.org/officeDocument/2006/relationships/image" Target="../media/image6.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338943" y="1843200"/>
            <a:ext cx="8861057" cy="1781743"/>
          </a:xfrm>
        </p:spPr>
        <p:txBody>
          <a:bodyPr>
            <a:normAutofit/>
          </a:bodyPr>
          <a:lstStyle/>
          <a:p>
            <a:pPr algn="l"/>
            <a:r>
              <a:rPr lang="en-US" altLang="zh-CN" sz="4800" dirty="0"/>
              <a:t>Reconstruction: Physical to </a:t>
            </a:r>
            <a:r>
              <a:rPr lang="en-US" altLang="zh-CN" sz="4800" dirty="0" err="1"/>
              <a:t>Digtal</a:t>
            </a:r>
            <a:endParaRPr kumimoji="1" lang="zh-CN" altLang="en-US" sz="4800" dirty="0"/>
          </a:p>
        </p:txBody>
      </p:sp>
      <p:sp>
        <p:nvSpPr>
          <p:cNvPr id="3" name="副标题 2"/>
          <p:cNvSpPr>
            <a:spLocks noGrp="1"/>
          </p:cNvSpPr>
          <p:nvPr>
            <p:ph type="subTitle" idx="1"/>
          </p:nvPr>
        </p:nvSpPr>
        <p:spPr/>
        <p:txBody>
          <a:bodyPr>
            <a:normAutofit fontScale="92500" lnSpcReduction="20000"/>
          </a:bodyPr>
          <a:lstStyle/>
          <a:p>
            <a:r>
              <a:rPr kumimoji="1" lang="en-US" altLang="zh-CN" dirty="0" err="1"/>
              <a:t>Zhipeng</a:t>
            </a:r>
            <a:r>
              <a:rPr kumimoji="1" lang="en-US" altLang="zh-CN" dirty="0"/>
              <a:t> Yu</a:t>
            </a:r>
            <a:endParaRPr kumimoji="1" lang="en-US" altLang="zh-CN" dirty="0"/>
          </a:p>
          <a:p>
            <a:r>
              <a:rPr kumimoji="1" lang="en-US" altLang="zh-CN" dirty="0"/>
              <a:t>Chief Scientist, Department of Wearable Device, Microsoft</a:t>
            </a:r>
            <a:endParaRPr kumimoji="1" lang="zh-CN" altLang="en-US" dirty="0"/>
          </a:p>
        </p:txBody>
      </p:sp>
      <p:sp>
        <p:nvSpPr>
          <p:cNvPr id="5" name="页脚占位符 4"/>
          <p:cNvSpPr>
            <a:spLocks noGrp="1"/>
          </p:cNvSpPr>
          <p:nvPr>
            <p:ph type="ftr" sz="quarter" idx="11"/>
          </p:nvPr>
        </p:nvSpPr>
        <p:spPr/>
        <p:txBody>
          <a:bodyPr/>
          <a:lstStyle/>
          <a:p>
            <a:r>
              <a:rPr kumimoji="1" lang="en-GB" altLang="zh-CN"/>
              <a:t>18th International Conference on Artificial Intelligence</a:t>
            </a:r>
            <a:endParaRPr kumimoji="1" lang="zh-CN"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i="1" dirty="0"/>
              <a:t>What </a:t>
            </a:r>
            <a:r>
              <a:rPr lang="en-US" altLang="zh-CN" i="1" dirty="0" err="1"/>
              <a:t>reconstrution</a:t>
            </a:r>
            <a:r>
              <a:rPr lang="en-US" altLang="zh-CN" i="1" dirty="0"/>
              <a:t> technical do</a:t>
            </a:r>
            <a:endParaRPr lang="zh-CN" altLang="en-US" dirty="0"/>
          </a:p>
        </p:txBody>
      </p:sp>
      <p:sp>
        <p:nvSpPr>
          <p:cNvPr id="4" name="页脚占位符 3"/>
          <p:cNvSpPr>
            <a:spLocks noGrp="1"/>
          </p:cNvSpPr>
          <p:nvPr>
            <p:ph type="ftr" sz="quarter" idx="11"/>
          </p:nvPr>
        </p:nvSpPr>
        <p:spPr/>
        <p:txBody>
          <a:bodyPr/>
          <a:lstStyle/>
          <a:p>
            <a:r>
              <a:rPr kumimoji="1" lang="en-GB" altLang="zh-CN"/>
              <a:t>18th International Conference on Artificial Intelligence</a:t>
            </a:r>
            <a:endParaRPr kumimoji="1" lang="zh-CN" altLang="en-US"/>
          </a:p>
        </p:txBody>
      </p:sp>
      <p:pic>
        <p:nvPicPr>
          <p:cNvPr id="11" name="图片 10"/>
          <p:cNvPicPr>
            <a:picLocks noChangeAspect="1"/>
          </p:cNvPicPr>
          <p:nvPr/>
        </p:nvPicPr>
        <p:blipFill>
          <a:blip r:embed="rId1"/>
          <a:stretch>
            <a:fillRect/>
          </a:stretch>
        </p:blipFill>
        <p:spPr>
          <a:xfrm>
            <a:off x="1023672" y="2633413"/>
            <a:ext cx="4303979" cy="2869319"/>
          </a:xfrm>
          <a:prstGeom prst="rect">
            <a:avLst/>
          </a:prstGeom>
        </p:spPr>
      </p:pic>
      <p:sp>
        <p:nvSpPr>
          <p:cNvPr id="12" name="内容占位符 11"/>
          <p:cNvSpPr>
            <a:spLocks noGrp="1"/>
          </p:cNvSpPr>
          <p:nvPr>
            <p:ph idx="1"/>
          </p:nvPr>
        </p:nvSpPr>
        <p:spPr>
          <a:xfrm>
            <a:off x="838200" y="1400400"/>
            <a:ext cx="9840686" cy="682343"/>
          </a:xfrm>
        </p:spPr>
        <p:txBody>
          <a:bodyPr/>
          <a:lstStyle/>
          <a:p>
            <a:r>
              <a:rPr lang="en-US" altLang="zh-CN" dirty="0">
                <a:solidFill>
                  <a:schemeClr val="tx1"/>
                </a:solidFill>
              </a:rPr>
              <a:t>map everything in the real world to the virtual world</a:t>
            </a:r>
            <a:endParaRPr lang="zh-CN" altLang="en-US" dirty="0"/>
          </a:p>
        </p:txBody>
      </p:sp>
      <p:pic>
        <p:nvPicPr>
          <p:cNvPr id="13" name="媒体1">
            <a:hlinkClick r:id="" action="ppaction://media"/>
          </p:cNvPr>
          <p:cNvPicPr>
            <a:picLocks noChangeAspect="1"/>
          </p:cNvPicPr>
          <p:nvPr>
            <a:videoFile r:link="rId2"/>
            <p:extLst>
              <p:ext uri="{DAA4B4D4-6D71-4841-9C94-3DE7FCFB9230}">
                <p14:media xmlns:p14="http://schemas.microsoft.com/office/powerpoint/2010/main" r:embed="rId3">
                  <p14:trim st="23726.000000" end="188705.203125"/>
                </p14:media>
              </p:ext>
            </p:extLst>
          </p:nvPr>
        </p:nvPicPr>
        <p:blipFill rotWithShape="1">
          <a:blip r:embed="rId4"/>
          <a:srcRect t="6093"/>
          <a:stretch>
            <a:fillRect/>
          </a:stretch>
        </p:blipFill>
        <p:spPr>
          <a:xfrm>
            <a:off x="5693228" y="2633413"/>
            <a:ext cx="5432007" cy="286931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indefinite"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0" mute="1">
                <p:cTn id="7" repeatCount="indefinite" fill="remove" display="0">
                  <p:stCondLst>
                    <p:cond delay="indefinite"/>
                  </p:stCondLst>
                </p:cTn>
                <p:tgtEl>
                  <p:spTgt spid="13"/>
                </p:tgtEl>
              </p:cMediaNode>
            </p:video>
            <p:seq concurrent="1" nextAc="seek">
              <p:cTn id="8" restart="whenNotActive" fill="hold" evtFilter="cancelBubble" nodeType="interactiveSeq">
                <p:stCondLst>
                  <p:cond evt="onClick" delay="0">
                    <p:tgtEl>
                      <p:spTgt spid="1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additive="base">
                                        <p:cTn id="12" dur="1" fill="hold"/>
                                        <p:tgtEl>
                                          <p:spTgt spid="13"/>
                                        </p:tgtEl>
                                      </p:cBhvr>
                                    </p:cmd>
                                  </p:childTnLst>
                                </p:cTn>
                              </p:par>
                            </p:childTnLst>
                          </p:cTn>
                        </p:par>
                      </p:childTnLst>
                    </p:cTn>
                  </p:par>
                </p:childTnLst>
              </p:cTn>
              <p:nextCondLst>
                <p:cond evt="onClick" delay="0">
                  <p:tgtEl>
                    <p:spTgt spid="13"/>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圆角 10"/>
          <p:cNvSpPr/>
          <p:nvPr/>
        </p:nvSpPr>
        <p:spPr>
          <a:xfrm>
            <a:off x="720979" y="1451868"/>
            <a:ext cx="4648200" cy="4643211"/>
          </a:xfrm>
          <a:prstGeom prst="roundRect">
            <a:avLst>
              <a:gd name="adj" fmla="val 7992"/>
            </a:avLst>
          </a:prstGeom>
          <a:ln w="31750"/>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a:p>
        </p:txBody>
      </p:sp>
      <p:sp>
        <p:nvSpPr>
          <p:cNvPr id="10" name="矩形: 圆角 9"/>
          <p:cNvSpPr/>
          <p:nvPr/>
        </p:nvSpPr>
        <p:spPr>
          <a:xfrm>
            <a:off x="6445903" y="1451867"/>
            <a:ext cx="4648200" cy="4643211"/>
          </a:xfrm>
          <a:prstGeom prst="roundRect">
            <a:avLst>
              <a:gd name="adj" fmla="val 7992"/>
            </a:avLst>
          </a:prstGeom>
          <a:ln w="31750"/>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a:p>
        </p:txBody>
      </p:sp>
      <p:sp>
        <p:nvSpPr>
          <p:cNvPr id="2" name="标题 1"/>
          <p:cNvSpPr>
            <a:spLocks noGrp="1"/>
          </p:cNvSpPr>
          <p:nvPr>
            <p:ph type="title"/>
          </p:nvPr>
        </p:nvSpPr>
        <p:spPr/>
        <p:txBody>
          <a:bodyPr>
            <a:normAutofit/>
          </a:bodyPr>
          <a:lstStyle/>
          <a:p>
            <a:r>
              <a:rPr lang="en-US" altLang="zh-CN" i="1" dirty="0"/>
              <a:t>What </a:t>
            </a:r>
            <a:r>
              <a:rPr lang="en-US" altLang="zh-CN" i="1" dirty="0" err="1"/>
              <a:t>reconstrution</a:t>
            </a:r>
            <a:r>
              <a:rPr lang="en-US" altLang="zh-CN" i="1" dirty="0"/>
              <a:t> technical we have </a:t>
            </a:r>
            <a:endParaRPr lang="zh-CN" altLang="en-US" dirty="0"/>
          </a:p>
        </p:txBody>
      </p:sp>
      <p:sp>
        <p:nvSpPr>
          <p:cNvPr id="4" name="页脚占位符 3"/>
          <p:cNvSpPr>
            <a:spLocks noGrp="1"/>
          </p:cNvSpPr>
          <p:nvPr>
            <p:ph type="ftr" sz="quarter" idx="11"/>
          </p:nvPr>
        </p:nvSpPr>
        <p:spPr/>
        <p:txBody>
          <a:bodyPr/>
          <a:lstStyle/>
          <a:p>
            <a:r>
              <a:rPr kumimoji="1" lang="en-GB" altLang="zh-CN"/>
              <a:t>18th International Conference on Artificial Intelligence</a:t>
            </a:r>
            <a:endParaRPr kumimoji="1" lang="zh-CN" altLang="en-US"/>
          </a:p>
        </p:txBody>
      </p:sp>
      <p:pic>
        <p:nvPicPr>
          <p:cNvPr id="5" name="内容占位符 6"/>
          <p:cNvPicPr>
            <a:picLocks noGrp="1" noChangeAspect="1"/>
          </p:cNvPicPr>
          <p:nvPr>
            <p:ph idx="1"/>
          </p:nvPr>
        </p:nvPicPr>
        <p:blipFill>
          <a:blip r:embed="rId1"/>
          <a:stretch>
            <a:fillRect/>
          </a:stretch>
        </p:blipFill>
        <p:spPr>
          <a:xfrm>
            <a:off x="1012371" y="2738172"/>
            <a:ext cx="4065416" cy="2872894"/>
          </a:xfrm>
        </p:spPr>
      </p:pic>
      <p:pic>
        <p:nvPicPr>
          <p:cNvPr id="7" name="媒体1">
            <a:hlinkClick r:id="" action="ppaction://media"/>
          </p:cNvPr>
          <p:cNvPicPr>
            <a:picLocks noChangeAspect="1"/>
          </p:cNvPicPr>
          <p:nvPr>
            <a:videoFile r:link="rId2"/>
            <p:extLst>
              <p:ext uri="{DAA4B4D4-6D71-4841-9C94-3DE7FCFB9230}">
                <p14:media xmlns:p14="http://schemas.microsoft.com/office/powerpoint/2010/main" r:embed="rId3">
                  <p14:trim st="46188.000000" end="164608.203125"/>
                </p14:media>
              </p:ext>
            </p:extLst>
          </p:nvPr>
        </p:nvPicPr>
        <p:blipFill>
          <a:blip r:embed="rId4"/>
          <a:stretch>
            <a:fillRect/>
          </a:stretch>
        </p:blipFill>
        <p:spPr>
          <a:xfrm>
            <a:off x="6616645" y="2825258"/>
            <a:ext cx="4306711" cy="2422525"/>
          </a:xfrm>
          <a:prstGeom prst="rect">
            <a:avLst/>
          </a:prstGeom>
        </p:spPr>
      </p:pic>
      <p:sp>
        <p:nvSpPr>
          <p:cNvPr id="12" name="文本框 11"/>
          <p:cNvSpPr txBox="1"/>
          <p:nvPr/>
        </p:nvSpPr>
        <p:spPr>
          <a:xfrm>
            <a:off x="1164771" y="1833789"/>
            <a:ext cx="3733800" cy="523220"/>
          </a:xfrm>
          <a:prstGeom prst="rect">
            <a:avLst/>
          </a:prstGeom>
          <a:noFill/>
        </p:spPr>
        <p:txBody>
          <a:bodyPr wrap="square" rtlCol="0">
            <a:spAutoFit/>
          </a:bodyPr>
          <a:lstStyle/>
          <a:p>
            <a:r>
              <a:rPr lang="en-US" altLang="zh-CN" sz="2800" b="1" dirty="0"/>
              <a:t>Scene Reconstruction</a:t>
            </a:r>
            <a:endParaRPr lang="zh-CN" altLang="en-US" sz="2800" b="1" dirty="0"/>
          </a:p>
        </p:txBody>
      </p:sp>
      <p:sp>
        <p:nvSpPr>
          <p:cNvPr id="13" name="文本框 12"/>
          <p:cNvSpPr txBox="1"/>
          <p:nvPr/>
        </p:nvSpPr>
        <p:spPr>
          <a:xfrm>
            <a:off x="6838567" y="1833789"/>
            <a:ext cx="3862869" cy="523220"/>
          </a:xfrm>
          <a:prstGeom prst="rect">
            <a:avLst/>
          </a:prstGeom>
          <a:noFill/>
        </p:spPr>
        <p:txBody>
          <a:bodyPr wrap="square" rtlCol="0">
            <a:spAutoFit/>
          </a:bodyPr>
          <a:lstStyle/>
          <a:p>
            <a:r>
              <a:rPr lang="en-US" altLang="zh-CN" sz="2800" b="1" dirty="0"/>
              <a:t>Person Reconstruction</a:t>
            </a:r>
            <a:endParaRPr lang="zh-CN" altLang="en-US" sz="2800" b="1"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507"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0" mute="1">
                <p:cTn id="7" repeatCount="indefinite" fill="remove" display="0">
                  <p:stCondLst>
                    <p:cond delay="indefinite"/>
                  </p:stCondLst>
                </p:cTn>
                <p:tgtEl>
                  <p:spTgt spid="7"/>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i="1" dirty="0"/>
              <a:t>future of </a:t>
            </a:r>
            <a:r>
              <a:rPr lang="en-US" altLang="zh-CN" i="1" dirty="0" err="1"/>
              <a:t>reconstrution</a:t>
            </a:r>
            <a:r>
              <a:rPr lang="en-US" altLang="zh-CN" i="1" dirty="0"/>
              <a:t> technical</a:t>
            </a:r>
            <a:endParaRPr lang="zh-CN" altLang="en-US" dirty="0"/>
          </a:p>
        </p:txBody>
      </p:sp>
      <p:pic>
        <p:nvPicPr>
          <p:cNvPr id="6" name="内容占位符 5"/>
          <p:cNvPicPr>
            <a:picLocks noGrp="1" noChangeAspect="1"/>
          </p:cNvPicPr>
          <p:nvPr>
            <p:ph idx="1"/>
          </p:nvPr>
        </p:nvPicPr>
        <p:blipFill>
          <a:blip r:embed="rId1"/>
          <a:stretch>
            <a:fillRect/>
          </a:stretch>
        </p:blipFill>
        <p:spPr>
          <a:xfrm>
            <a:off x="1169987" y="2121420"/>
            <a:ext cx="4686528" cy="3399020"/>
          </a:xfrm>
        </p:spPr>
      </p:pic>
      <p:sp>
        <p:nvSpPr>
          <p:cNvPr id="4" name="页脚占位符 3"/>
          <p:cNvSpPr>
            <a:spLocks noGrp="1"/>
          </p:cNvSpPr>
          <p:nvPr>
            <p:ph type="ftr" sz="quarter" idx="11"/>
          </p:nvPr>
        </p:nvSpPr>
        <p:spPr/>
        <p:txBody>
          <a:bodyPr/>
          <a:lstStyle/>
          <a:p>
            <a:r>
              <a:rPr kumimoji="1" lang="en-GB" altLang="zh-CN"/>
              <a:t>18th International Conference on Artificial Intelligence</a:t>
            </a:r>
            <a:endParaRPr kumimoji="1" lang="zh-CN" altLang="en-US"/>
          </a:p>
        </p:txBody>
      </p:sp>
      <p:pic>
        <p:nvPicPr>
          <p:cNvPr id="8" name="图片 7"/>
          <p:cNvPicPr>
            <a:picLocks noChangeAspect="1"/>
          </p:cNvPicPr>
          <p:nvPr/>
        </p:nvPicPr>
        <p:blipFill>
          <a:blip r:embed="rId2"/>
          <a:stretch>
            <a:fillRect/>
          </a:stretch>
        </p:blipFill>
        <p:spPr>
          <a:xfrm>
            <a:off x="5856514" y="2121420"/>
            <a:ext cx="5234491" cy="339902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summary</a:t>
            </a:r>
            <a:endParaRPr lang="zh-CN" altLang="en-US" dirty="0"/>
          </a:p>
        </p:txBody>
      </p:sp>
      <p:sp>
        <p:nvSpPr>
          <p:cNvPr id="3" name="内容占位符 2"/>
          <p:cNvSpPr>
            <a:spLocks noGrp="1"/>
          </p:cNvSpPr>
          <p:nvPr>
            <p:ph idx="1"/>
          </p:nvPr>
        </p:nvSpPr>
        <p:spPr/>
        <p:txBody>
          <a:bodyPr/>
          <a:lstStyle/>
          <a:p>
            <a:r>
              <a:rPr lang="en-US" altLang="zh-CN" dirty="0">
                <a:solidFill>
                  <a:schemeClr val="tx1"/>
                </a:solidFill>
              </a:rPr>
              <a:t>goals,</a:t>
            </a:r>
            <a:endParaRPr lang="en-US" altLang="zh-CN" dirty="0">
              <a:solidFill>
                <a:schemeClr val="tx1"/>
              </a:solidFill>
            </a:endParaRPr>
          </a:p>
          <a:p>
            <a:r>
              <a:rPr lang="en-US" altLang="zh-CN" dirty="0">
                <a:solidFill>
                  <a:schemeClr val="tx1"/>
                </a:solidFill>
              </a:rPr>
              <a:t>present situation</a:t>
            </a:r>
            <a:endParaRPr lang="en-US" altLang="zh-CN" dirty="0">
              <a:solidFill>
                <a:schemeClr val="tx1"/>
              </a:solidFill>
            </a:endParaRPr>
          </a:p>
          <a:p>
            <a:r>
              <a:rPr lang="en-US" altLang="zh-CN" dirty="0">
                <a:solidFill>
                  <a:schemeClr val="tx1"/>
                </a:solidFill>
              </a:rPr>
              <a:t>future</a:t>
            </a:r>
            <a:endParaRPr lang="zh-CN" altLang="en-US" dirty="0"/>
          </a:p>
        </p:txBody>
      </p:sp>
      <p:sp>
        <p:nvSpPr>
          <p:cNvPr id="4" name="页脚占位符 3"/>
          <p:cNvSpPr>
            <a:spLocks noGrp="1"/>
          </p:cNvSpPr>
          <p:nvPr>
            <p:ph type="ftr" sz="quarter" idx="11"/>
          </p:nvPr>
        </p:nvSpPr>
        <p:spPr/>
        <p:txBody>
          <a:bodyPr/>
          <a:lstStyle/>
          <a:p>
            <a:r>
              <a:rPr kumimoji="1" lang="en-GB" altLang="zh-CN"/>
              <a:t>18th International Conference on Artificial Intelligence</a:t>
            </a:r>
            <a:endParaRPr kumimoji="1" lang="zh-CN" altLang="en-US"/>
          </a:p>
        </p:txBody>
      </p:sp>
    </p:spTree>
  </p:cSld>
  <p:clrMapOvr>
    <a:masterClrMapping/>
  </p:clrMapOvr>
</p:sld>
</file>

<file path=ppt/tags/tag1.xml><?xml version="1.0" encoding="utf-8"?>
<p:tagLst xmlns:p="http://schemas.openxmlformats.org/presentationml/2006/main">
  <p:tag name="KSO_WPP_MARK_KEY" val="c33dddd1-389c-4021-8780-e6197777a702"/>
  <p:tag name="COMMONDATA" val="eyJoZGlkIjoiNmY0NDY5YjE4ZGI2OTZkZGEwNzcyMjNkYzMxNGM2ODcifQ=="/>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于志鹏_404NotFound_keynotespeech</Template>
  <TotalTime>0</TotalTime>
  <Words>612</Words>
  <Application>WPS 演示</Application>
  <PresentationFormat>宽屏</PresentationFormat>
  <Paragraphs>33</Paragraphs>
  <Slides>5</Slides>
  <Notes>5</Notes>
  <HiddenSlides>0</HiddenSlides>
  <MMClips>2</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5</vt:i4>
      </vt:variant>
    </vt:vector>
  </HeadingPairs>
  <TitlesOfParts>
    <vt:vector size="13" baseType="lpstr">
      <vt:lpstr>Arial</vt:lpstr>
      <vt:lpstr>宋体</vt:lpstr>
      <vt:lpstr>Wingdings</vt:lpstr>
      <vt:lpstr>等线</vt:lpstr>
      <vt:lpstr>微软雅黑</vt:lpstr>
      <vt:lpstr>Arial Unicode MS</vt:lpstr>
      <vt:lpstr>Calibri</vt:lpstr>
      <vt:lpstr>Office 主题​​</vt:lpstr>
      <vt:lpstr>Reconstruction: Physical to Digtal</vt:lpstr>
      <vt:lpstr>What reconstrution technical do</vt:lpstr>
      <vt:lpstr>What reconstrution technical we have </vt:lpstr>
      <vt:lpstr>future of reconstrution technical</vt:lpstr>
      <vt:lpstr>summary</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Reconstruction:  Physical to Digtal</dc:title>
  <dc:creator>yuzhi</dc:creator>
  <cp:lastModifiedBy>无名历史</cp:lastModifiedBy>
  <cp:revision>7</cp:revision>
  <dcterms:created xsi:type="dcterms:W3CDTF">2022-12-10T10:17:00Z</dcterms:created>
  <dcterms:modified xsi:type="dcterms:W3CDTF">2022-12-11T01:35:35Z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58F2CA91D7F04DFB8F1E4D8A122C2864</vt:lpwstr>
  </property>
  <property fmtid="{D5CDD505-2E9C-101B-9397-08002B2CF9AE}" pid="3" name="KSOProductBuildVer">
    <vt:lpwstr>2052-11.1.0.12763</vt:lpwstr>
  </property>
</Properties>
</file>

<file path=docProps/thumbnail.jpeg>
</file>